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E0B"/>
    <a:srgbClr val="99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06723-1E8B-482A-BABC-A98AB1DA5913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BF68-6E4C-4BE5-8C7B-16F7A2AE7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738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34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702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295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631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319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680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64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076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98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6233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107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653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06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BF68-6E4C-4BE5-8C7B-16F7A2AE75FA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140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129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168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5850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9401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5141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1204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7674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9319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738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040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850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77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21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084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394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152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570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026EE-1B55-47DC-8DCE-1E91376320BE}" type="datetimeFigureOut">
              <a:rPr lang="tr-TR" smtClean="0"/>
              <a:t>15.09.2024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4C6D-2A33-48BC-BBB6-62D8A0B4CD1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38300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  <p:sldLayoutId id="2147484026" r:id="rId16"/>
    <p:sldLayoutId id="214748402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EC446B7-60B3-4E31-A820-006E895EB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FB865168-A204-4107-93EC-980922635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D660E5A2-DAC7-415F-B00C-700DA805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CCFD241-73BA-239C-0B66-A586A0F5A3A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>
          <a:xfrm>
            <a:off x="3611" y="7678"/>
            <a:ext cx="12188389" cy="685799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AFC3828-FFB8-4679-A668-0D8E4A98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48" name="Round Diagonal Corner Rectangle 7">
              <a:extLst>
                <a:ext uri="{FF2B5EF4-FFF2-40B4-BE49-F238E27FC236}">
                  <a16:creationId xmlns:a16="http://schemas.microsoft.com/office/drawing/2014/main" id="{95CBBFBA-986D-4732-A047-9FE24E149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4D97731-D8B1-42B4-A46A-34C6B92FA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50" name="Freeform 32">
                <a:extLst>
                  <a:ext uri="{FF2B5EF4-FFF2-40B4-BE49-F238E27FC236}">
                    <a16:creationId xmlns:a16="http://schemas.microsoft.com/office/drawing/2014/main" id="{F6F3FCF1-22DF-4836-8FE6-0DFBC04C0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1" name="Freeform 33">
                <a:extLst>
                  <a:ext uri="{FF2B5EF4-FFF2-40B4-BE49-F238E27FC236}">
                    <a16:creationId xmlns:a16="http://schemas.microsoft.com/office/drawing/2014/main" id="{51E93077-569D-4411-83F8-6A3AAC33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2" name="Freeform 34">
                <a:extLst>
                  <a:ext uri="{FF2B5EF4-FFF2-40B4-BE49-F238E27FC236}">
                    <a16:creationId xmlns:a16="http://schemas.microsoft.com/office/drawing/2014/main" id="{504A4866-7FA1-44DA-A8F9-9470EAADF5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DE3DA21-71B2-4E0E-85D2-57E4F63F9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B6763C94-E619-4994-B031-DE50D2530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id="{BC2523FE-C8CE-4974-A33C-0C394BE6CE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76A91C22-2DA8-48DF-B8F8-5B04492AF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24947854-C1F6-447E-9949-99EB205ED3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E7B586AA-E436-4FDF-BFAF-C54D283AE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0BCEE420-C8BE-4E16-8CBB-FEC1107DE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7849DC13-2C8B-4210-8508-99431E06D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64C53049-CB64-4AC7-98AE-1FAD88910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29FE68AC-CC92-4BD9-AEEA-27112B284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C23EFAB7-D17D-476D-ABAB-E2856FFBB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861F692D-58E6-4891-B3A4-B25F9640A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7FB73CA7-B457-4353-8BC7-E8132A0D0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1FE3B6F1-5B72-48EE-96D3-9FBF46DA3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2F257BDB-EC11-4502-A1B1-BE325C6AD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05F37775-2DD9-4CA3-AC48-1B34D1419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1209BC93-BFC5-469B-A4EE-EA6293544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DA7EB0-A536-CC3A-A0D9-E3411F796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71600"/>
          </a:xfrm>
          <a:noFill/>
        </p:spPr>
        <p:txBody>
          <a:bodyPr>
            <a:normAutofit/>
          </a:bodyPr>
          <a:lstStyle/>
          <a:p>
            <a:pPr algn="ctr"/>
            <a:r>
              <a:rPr lang="tr-TR" dirty="0" err="1">
                <a:solidFill>
                  <a:srgbClr val="991B1B"/>
                </a:solidFill>
              </a:rPr>
              <a:t>Delıfast</a:t>
            </a:r>
            <a:r>
              <a:rPr lang="tr-TR" dirty="0">
                <a:solidFill>
                  <a:srgbClr val="991B1B"/>
                </a:solidFill>
              </a:rPr>
              <a:t> - PIA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1ADBE-B267-90FF-4C11-ECB653290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solidFill>
                  <a:srgbClr val="991B1B"/>
                </a:solidFill>
              </a:rPr>
              <a:t>Mehmet eren çelik</a:t>
            </a:r>
          </a:p>
        </p:txBody>
      </p:sp>
    </p:spTree>
    <p:extLst>
      <p:ext uri="{BB962C8B-B14F-4D97-AF65-F5344CB8AC3E}">
        <p14:creationId xmlns:p14="http://schemas.microsoft.com/office/powerpoint/2010/main" val="71543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            UYGULAMA MİMARİSİ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33E6B8-38EF-4C54-2921-C4C776172FE7}"/>
              </a:ext>
            </a:extLst>
          </p:cNvPr>
          <p:cNvSpPr/>
          <p:nvPr/>
        </p:nvSpPr>
        <p:spPr>
          <a:xfrm>
            <a:off x="89852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292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UYGULAMA MİMARİSİ – EVENT BUS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33E6B8-38EF-4C54-2921-C4C776172FE7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191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 UYGULAMA MİMARİSİ – sipariş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33E6B8-38EF-4C54-2921-C4C776172FE7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93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 UYGULAMA MİMARİSİ – VERİTABANI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33E6B8-38EF-4C54-2921-C4C776172FE7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524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	    KUBERNETES - DOCKER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67C84-ED4A-760B-9DCF-4ADA1EDC0394}"/>
              </a:ext>
            </a:extLst>
          </p:cNvPr>
          <p:cNvSpPr txBox="1"/>
          <p:nvPr/>
        </p:nvSpPr>
        <p:spPr>
          <a:xfrm>
            <a:off x="1108782" y="1720840"/>
            <a:ext cx="10052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Servislerin </a:t>
            </a:r>
            <a:r>
              <a:rPr lang="tr-TR" sz="2400" dirty="0" err="1">
                <a:solidFill>
                  <a:srgbClr val="F59E0B"/>
                </a:solidFill>
              </a:rPr>
              <a:t>Konteynerizasyonu</a:t>
            </a: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Docker</a:t>
            </a:r>
            <a:r>
              <a:rPr lang="tr-TR" sz="2400" dirty="0">
                <a:solidFill>
                  <a:srgbClr val="F59E0B"/>
                </a:solidFill>
              </a:rPr>
              <a:t> </a:t>
            </a:r>
            <a:r>
              <a:rPr lang="tr-TR" sz="2400" dirty="0" err="1">
                <a:solidFill>
                  <a:srgbClr val="F59E0B"/>
                </a:solidFill>
              </a:rPr>
              <a:t>Compose</a:t>
            </a:r>
            <a:r>
              <a:rPr lang="tr-TR" sz="2400" dirty="0">
                <a:solidFill>
                  <a:srgbClr val="F59E0B"/>
                </a:solidFill>
              </a:rPr>
              <a:t> Dev Ortamı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Kubernetes</a:t>
            </a:r>
            <a:r>
              <a:rPr lang="tr-TR" sz="2400" dirty="0">
                <a:solidFill>
                  <a:srgbClr val="F59E0B"/>
                </a:solidFill>
              </a:rPr>
              <a:t> </a:t>
            </a:r>
            <a:r>
              <a:rPr lang="tr-TR" sz="2400" dirty="0" err="1">
                <a:solidFill>
                  <a:srgbClr val="F59E0B"/>
                </a:solidFill>
              </a:rPr>
              <a:t>Manifest</a:t>
            </a:r>
            <a:r>
              <a:rPr lang="tr-TR" sz="2400" dirty="0">
                <a:solidFill>
                  <a:srgbClr val="F59E0B"/>
                </a:solidFill>
              </a:rPr>
              <a:t> Dosyaları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Podlar</a:t>
            </a:r>
            <a:r>
              <a:rPr lang="tr-TR" sz="2400" dirty="0">
                <a:solidFill>
                  <a:srgbClr val="F59E0B"/>
                </a:solidFill>
              </a:rPr>
              <a:t> ve Servisler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Red</a:t>
            </a:r>
            <a:r>
              <a:rPr lang="tr-TR" sz="2400" dirty="0">
                <a:solidFill>
                  <a:srgbClr val="F59E0B"/>
                </a:solidFill>
              </a:rPr>
              <a:t> Hat </a:t>
            </a:r>
            <a:r>
              <a:rPr lang="tr-TR" sz="2400" dirty="0" err="1">
                <a:solidFill>
                  <a:srgbClr val="F59E0B"/>
                </a:solidFill>
              </a:rPr>
              <a:t>OpenShift</a:t>
            </a:r>
            <a:endParaRPr lang="tr-TR" sz="2400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7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>
                <a:solidFill>
                  <a:srgbClr val="F59E0B"/>
                </a:solidFill>
              </a:rPr>
              <a:t>         	    KUBERNETES - DOCKER</a:t>
            </a:r>
            <a:endParaRPr lang="tr-TR" dirty="0">
              <a:solidFill>
                <a:srgbClr val="F59E0B"/>
              </a:solidFill>
            </a:endParaRP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D5CB1F-1ADF-2CE5-3CA9-C6EAFCEFA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611" y="1340351"/>
            <a:ext cx="1293550" cy="4227375"/>
          </a:xfrm>
          <a:prstGeom prst="rect">
            <a:avLst/>
          </a:pr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5A6C677-6553-2A77-532D-7A4FCEA54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09" y="4198042"/>
            <a:ext cx="4754894" cy="1368587"/>
          </a:xfrm>
          <a:prstGeom prst="rect">
            <a:avLst/>
          </a:prstGeom>
        </p:spPr>
      </p:pic>
      <p:pic>
        <p:nvPicPr>
          <p:cNvPr id="71" name="Picture 7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B3AB2B-35FF-CCDD-155F-E815DF91A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09" y="1340351"/>
            <a:ext cx="4777158" cy="2190249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1C77983-2475-3A0F-9644-C5E85709F07E}"/>
              </a:ext>
            </a:extLst>
          </p:cNvPr>
          <p:cNvSpPr txBox="1"/>
          <p:nvPr/>
        </p:nvSpPr>
        <p:spPr>
          <a:xfrm>
            <a:off x="3990342" y="3505544"/>
            <a:ext cx="986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>
                <a:solidFill>
                  <a:srgbClr val="F59E0B"/>
                </a:solidFill>
              </a:rPr>
              <a:t>Podlar</a:t>
            </a:r>
            <a:endParaRPr lang="tr-TR" sz="2400" dirty="0">
              <a:solidFill>
                <a:srgbClr val="F59E0B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D0AD088-A353-8A61-06C3-8F93652451E2}"/>
              </a:ext>
            </a:extLst>
          </p:cNvPr>
          <p:cNvSpPr txBox="1"/>
          <p:nvPr/>
        </p:nvSpPr>
        <p:spPr>
          <a:xfrm>
            <a:off x="3741492" y="5566629"/>
            <a:ext cx="12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>
                <a:solidFill>
                  <a:srgbClr val="F59E0B"/>
                </a:solidFill>
              </a:rPr>
              <a:t>Servisler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E6630BD-CC5E-0475-96FB-32E9FE6744A5}"/>
              </a:ext>
            </a:extLst>
          </p:cNvPr>
          <p:cNvSpPr txBox="1"/>
          <p:nvPr/>
        </p:nvSpPr>
        <p:spPr>
          <a:xfrm>
            <a:off x="7856019" y="5518746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>
                <a:solidFill>
                  <a:srgbClr val="F59E0B"/>
                </a:solidFill>
              </a:rPr>
              <a:t>Manifest</a:t>
            </a:r>
            <a:endParaRPr lang="tr-TR" sz="2400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  <p:bldP spid="2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	Sistemin takibi ve izlenmesi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67C84-ED4A-760B-9DCF-4ADA1EDC0394}"/>
              </a:ext>
            </a:extLst>
          </p:cNvPr>
          <p:cNvSpPr txBox="1"/>
          <p:nvPr/>
        </p:nvSpPr>
        <p:spPr>
          <a:xfrm>
            <a:off x="1108782" y="1720840"/>
            <a:ext cx="10052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Prometheus Metriklerin Toplanması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Grafana</a:t>
            </a:r>
            <a:r>
              <a:rPr lang="tr-TR" sz="2400" dirty="0">
                <a:solidFill>
                  <a:srgbClr val="F59E0B"/>
                </a:solidFill>
              </a:rPr>
              <a:t> Görselleştirme ve </a:t>
            </a:r>
            <a:r>
              <a:rPr lang="tr-TR" sz="2400" dirty="0" err="1">
                <a:solidFill>
                  <a:srgbClr val="F59E0B"/>
                </a:solidFill>
              </a:rPr>
              <a:t>Dashboardlar</a:t>
            </a: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Promtail</a:t>
            </a:r>
            <a:r>
              <a:rPr lang="tr-TR" sz="2400" dirty="0">
                <a:solidFill>
                  <a:srgbClr val="F59E0B"/>
                </a:solidFill>
              </a:rPr>
              <a:t> Logların Toplanması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Loki</a:t>
            </a:r>
            <a:r>
              <a:rPr lang="tr-TR" sz="2400" dirty="0">
                <a:solidFill>
                  <a:srgbClr val="F59E0B"/>
                </a:solidFill>
              </a:rPr>
              <a:t> Logların Saklanması ve Sorgu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Alarm ve Uyarı Mekanizmaları</a:t>
            </a:r>
          </a:p>
        </p:txBody>
      </p:sp>
    </p:spTree>
    <p:extLst>
      <p:ext uri="{BB962C8B-B14F-4D97-AF65-F5344CB8AC3E}">
        <p14:creationId xmlns:p14="http://schemas.microsoft.com/office/powerpoint/2010/main" val="1630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	Sistemin takibi - </a:t>
            </a:r>
            <a:r>
              <a:rPr lang="tr-TR" dirty="0" err="1">
                <a:solidFill>
                  <a:srgbClr val="F59E0B"/>
                </a:solidFill>
              </a:rPr>
              <a:t>Rabbıtmq</a:t>
            </a:r>
            <a:endParaRPr lang="tr-TR" dirty="0">
              <a:solidFill>
                <a:srgbClr val="F59E0B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978AD0-4978-FA54-DC75-C2C437CCB47F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94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	Sistemin takibi - SERVİSLER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978AD0-4978-FA54-DC75-C2C437CCB47F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60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         	Sistemin takibi - LOGLAR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978AD0-4978-FA54-DC75-C2C437CCB47F}"/>
              </a:ext>
            </a:extLst>
          </p:cNvPr>
          <p:cNvSpPr/>
          <p:nvPr/>
        </p:nvSpPr>
        <p:spPr>
          <a:xfrm>
            <a:off x="95186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51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7E26-AA70-9B7E-714F-1D8A4A24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SUNUM İÇERİĞİ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E962A5-5D39-68E2-DD9F-256B73A5F9DE}"/>
              </a:ext>
            </a:extLst>
          </p:cNvPr>
          <p:cNvSpPr/>
          <p:nvPr/>
        </p:nvSpPr>
        <p:spPr>
          <a:xfrm>
            <a:off x="947295" y="1585398"/>
            <a:ext cx="2243237" cy="1253051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01</a:t>
            </a:r>
          </a:p>
          <a:p>
            <a:pPr algn="ctr"/>
            <a:r>
              <a:rPr lang="tr-TR" sz="2400" dirty="0"/>
              <a:t>Proje İçeriği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424A73-3492-3F24-7D9D-2D7E818A1663}"/>
              </a:ext>
            </a:extLst>
          </p:cNvPr>
          <p:cNvSpPr/>
          <p:nvPr/>
        </p:nvSpPr>
        <p:spPr>
          <a:xfrm>
            <a:off x="3757193" y="1585398"/>
            <a:ext cx="2243237" cy="1253050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02</a:t>
            </a:r>
          </a:p>
          <a:p>
            <a:pPr algn="ctr"/>
            <a:r>
              <a:rPr lang="tr-TR" sz="2400" dirty="0"/>
              <a:t>Teknolojiler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591553-4FF5-217C-1552-1EAAE3A39D57}"/>
              </a:ext>
            </a:extLst>
          </p:cNvPr>
          <p:cNvSpPr/>
          <p:nvPr/>
        </p:nvSpPr>
        <p:spPr>
          <a:xfrm>
            <a:off x="6549184" y="1585398"/>
            <a:ext cx="2243237" cy="1253050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03</a:t>
            </a:r>
          </a:p>
          <a:p>
            <a:pPr algn="ctr"/>
            <a:r>
              <a:rPr lang="tr-TR" sz="2400" dirty="0" err="1"/>
              <a:t>Jira</a:t>
            </a:r>
            <a:endParaRPr lang="tr-TR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C2ACBA-9D6D-E3DC-5FDD-3DEC52C49768}"/>
              </a:ext>
            </a:extLst>
          </p:cNvPr>
          <p:cNvSpPr/>
          <p:nvPr/>
        </p:nvSpPr>
        <p:spPr>
          <a:xfrm>
            <a:off x="947295" y="4019550"/>
            <a:ext cx="2243237" cy="1253051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05</a:t>
            </a:r>
          </a:p>
          <a:p>
            <a:pPr algn="ctr"/>
            <a:r>
              <a:rPr lang="tr-TR" sz="2400" dirty="0" err="1"/>
              <a:t>Kubernetes</a:t>
            </a:r>
            <a:endParaRPr lang="tr-TR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7FFB44-53C1-97F6-52B2-410310071ECF}"/>
              </a:ext>
            </a:extLst>
          </p:cNvPr>
          <p:cNvSpPr/>
          <p:nvPr/>
        </p:nvSpPr>
        <p:spPr>
          <a:xfrm>
            <a:off x="3757193" y="4019550"/>
            <a:ext cx="2243237" cy="1253049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06</a:t>
            </a:r>
          </a:p>
          <a:p>
            <a:pPr algn="ctr"/>
            <a:r>
              <a:rPr lang="tr-TR" sz="2400" dirty="0" err="1"/>
              <a:t>Monitoring</a:t>
            </a:r>
            <a:endParaRPr lang="tr-TR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FD6A22C-E2A1-4D7F-19A3-E276BAD85AD9}"/>
              </a:ext>
            </a:extLst>
          </p:cNvPr>
          <p:cNvSpPr/>
          <p:nvPr/>
        </p:nvSpPr>
        <p:spPr>
          <a:xfrm>
            <a:off x="6549184" y="4019550"/>
            <a:ext cx="2243237" cy="1253049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07</a:t>
            </a:r>
          </a:p>
          <a:p>
            <a:pPr algn="ctr"/>
            <a:r>
              <a:rPr lang="tr-TR" sz="2400" dirty="0"/>
              <a:t>CI/CD Jenkins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0BDC31-9E99-4D35-FB1B-D96E0871D8B0}"/>
              </a:ext>
            </a:extLst>
          </p:cNvPr>
          <p:cNvSpPr/>
          <p:nvPr/>
        </p:nvSpPr>
        <p:spPr>
          <a:xfrm>
            <a:off x="9341175" y="1585398"/>
            <a:ext cx="2243237" cy="1253050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04</a:t>
            </a:r>
          </a:p>
          <a:p>
            <a:pPr algn="ctr"/>
            <a:r>
              <a:rPr lang="tr-TR" sz="2400" dirty="0"/>
              <a:t>Mimari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43DF04-0F76-F260-38CF-D41725F1A895}"/>
              </a:ext>
            </a:extLst>
          </p:cNvPr>
          <p:cNvSpPr/>
          <p:nvPr/>
        </p:nvSpPr>
        <p:spPr>
          <a:xfrm>
            <a:off x="9341174" y="4019550"/>
            <a:ext cx="2243237" cy="1253050"/>
          </a:xfrm>
          <a:prstGeom prst="roundRect">
            <a:avLst>
              <a:gd name="adj" fmla="val 4167"/>
            </a:avLst>
          </a:prstGeom>
          <a:solidFill>
            <a:srgbClr val="F59E0B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08</a:t>
            </a:r>
          </a:p>
          <a:p>
            <a:pPr algn="ctr"/>
            <a:r>
              <a:rPr lang="tr-TR" sz="2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6968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2" y="-111732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         	    	     </a:t>
            </a:r>
            <a:r>
              <a:rPr lang="en-US" dirty="0" err="1">
                <a:solidFill>
                  <a:srgbClr val="F59E0B"/>
                </a:solidFill>
              </a:rPr>
              <a:t>cı</a:t>
            </a:r>
            <a:r>
              <a:rPr lang="en-US" dirty="0">
                <a:solidFill>
                  <a:srgbClr val="F59E0B"/>
                </a:solidFill>
              </a:rPr>
              <a:t>/cd </a:t>
            </a:r>
            <a:r>
              <a:rPr lang="en-US" dirty="0" err="1">
                <a:solidFill>
                  <a:srgbClr val="F59E0B"/>
                </a:solidFill>
              </a:rPr>
              <a:t>jenkıns</a:t>
            </a:r>
            <a:endParaRPr lang="en-US" dirty="0">
              <a:solidFill>
                <a:srgbClr val="F59E0B"/>
              </a:solidFill>
            </a:endParaRPr>
          </a:p>
        </p:txBody>
      </p:sp>
      <p:sp>
        <p:nvSpPr>
          <p:cNvPr id="14" name="Round Diagonal Corner Rectangle 11">
            <a:extLst>
              <a:ext uri="{FF2B5EF4-FFF2-40B4-BE49-F238E27FC236}">
                <a16:creationId xmlns:a16="http://schemas.microsoft.com/office/drawing/2014/main" id="{15649ABD-2423-4C83-8F1D-CDC70264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B84E9D-19DB-D40D-8112-918A2BFF8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71" y="932326"/>
            <a:ext cx="5256155" cy="4993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67C84-ED4A-760B-9DCF-4ADA1EDC0394}"/>
              </a:ext>
            </a:extLst>
          </p:cNvPr>
          <p:cNvSpPr txBox="1"/>
          <p:nvPr/>
        </p:nvSpPr>
        <p:spPr>
          <a:xfrm>
            <a:off x="8036041" y="14747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59E0B"/>
                </a:solidFill>
              </a:rPr>
              <a:t>Sürekli</a:t>
            </a:r>
            <a:r>
              <a:rPr lang="en-US" dirty="0">
                <a:solidFill>
                  <a:srgbClr val="F59E0B"/>
                </a:solidFill>
              </a:rPr>
              <a:t> </a:t>
            </a:r>
            <a:r>
              <a:rPr lang="en-US" dirty="0" err="1">
                <a:solidFill>
                  <a:srgbClr val="F59E0B"/>
                </a:solidFill>
              </a:rPr>
              <a:t>Entegrasyon</a:t>
            </a: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59E0B"/>
                </a:solidFill>
              </a:rPr>
              <a:t>Sürekli</a:t>
            </a:r>
            <a:r>
              <a:rPr lang="en-US" dirty="0">
                <a:solidFill>
                  <a:srgbClr val="F59E0B"/>
                </a:solidFill>
              </a:rPr>
              <a:t> </a:t>
            </a:r>
            <a:r>
              <a:rPr lang="en-US" dirty="0" err="1">
                <a:solidFill>
                  <a:srgbClr val="F59E0B"/>
                </a:solidFill>
              </a:rPr>
              <a:t>Teslimat</a:t>
            </a: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59E0B"/>
                </a:solidFill>
              </a:rPr>
              <a:t>Değişen</a:t>
            </a:r>
            <a:r>
              <a:rPr lang="en-US" dirty="0">
                <a:solidFill>
                  <a:srgbClr val="F59E0B"/>
                </a:solidFill>
              </a:rPr>
              <a:t> </a:t>
            </a:r>
            <a:r>
              <a:rPr lang="en-US" dirty="0" err="1">
                <a:solidFill>
                  <a:srgbClr val="F59E0B"/>
                </a:solidFill>
              </a:rPr>
              <a:t>Servislerin</a:t>
            </a:r>
            <a:r>
              <a:rPr lang="en-US" dirty="0">
                <a:solidFill>
                  <a:srgbClr val="F59E0B"/>
                </a:solidFill>
              </a:rPr>
              <a:t> </a:t>
            </a:r>
            <a:r>
              <a:rPr lang="en-US" dirty="0" err="1">
                <a:solidFill>
                  <a:srgbClr val="F59E0B"/>
                </a:solidFill>
              </a:rPr>
              <a:t>Kontrolü</a:t>
            </a: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9E0B"/>
                </a:solidFill>
              </a:rPr>
              <a:t>Build </a:t>
            </a:r>
            <a:r>
              <a:rPr lang="en-US" dirty="0" err="1">
                <a:solidFill>
                  <a:srgbClr val="F59E0B"/>
                </a:solidFill>
              </a:rPr>
              <a:t>Sürecinin</a:t>
            </a:r>
            <a:r>
              <a:rPr lang="en-US" dirty="0">
                <a:solidFill>
                  <a:srgbClr val="F59E0B"/>
                </a:solidFill>
              </a:rPr>
              <a:t> </a:t>
            </a:r>
            <a:r>
              <a:rPr lang="en-US" dirty="0" err="1">
                <a:solidFill>
                  <a:srgbClr val="F59E0B"/>
                </a:solidFill>
              </a:rPr>
              <a:t>Otomasyonu</a:t>
            </a: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59E0B"/>
                </a:solidFill>
              </a:rPr>
              <a:t>Docker Image </a:t>
            </a:r>
            <a:r>
              <a:rPr lang="en-US" dirty="0" err="1">
                <a:solidFill>
                  <a:srgbClr val="F59E0B"/>
                </a:solidFill>
              </a:rPr>
              <a:t>Oluşturma</a:t>
            </a:r>
            <a:endParaRPr lang="en-US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a">
            <a:hlinkClick r:id="" action="ppaction://media"/>
            <a:extLst>
              <a:ext uri="{FF2B5EF4-FFF2-40B4-BE49-F238E27FC236}">
                <a16:creationId xmlns:a16="http://schemas.microsoft.com/office/drawing/2014/main" id="{99ED91CB-173D-D563-E473-C6956138FC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7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8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9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 useBgFill="1">
        <p:nvSpPr>
          <p:cNvPr id="300" name="Rectangle 299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303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4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5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6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7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09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1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2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3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4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5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6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7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8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19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0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1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2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3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4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5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6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1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2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3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4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5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6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7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8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39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0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1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2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4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6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7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8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49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0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1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2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3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4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5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356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pic>
        <p:nvPicPr>
          <p:cNvPr id="358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90A26-FA19-202C-2A00-6CBFCFA2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>
                <a:solidFill>
                  <a:srgbClr val="F59E0B"/>
                </a:solidFill>
              </a:rPr>
              <a:t>Mehmet Eren Çelik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2C4C-922A-55D7-9D84-BFE665C40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631" y="1122363"/>
            <a:ext cx="2816368" cy="4287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rgbClr val="F59E0B"/>
                </a:solidFill>
              </a:rPr>
              <a:t>BENİ DİNLEDİĞİNİZ İÇİN TEŞEKKÜRLER</a:t>
            </a:r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0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yellow text on a black background&#10;&#10;Description automatically generated">
            <a:extLst>
              <a:ext uri="{FF2B5EF4-FFF2-40B4-BE49-F238E27FC236}">
                <a16:creationId xmlns:a16="http://schemas.microsoft.com/office/drawing/2014/main" id="{98F3038A-37A9-1F56-42E4-13DEE9EF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82" y="528027"/>
            <a:ext cx="4927180" cy="103105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B9707-0D1B-1A77-7624-5DD9D166EB90}"/>
              </a:ext>
            </a:extLst>
          </p:cNvPr>
          <p:cNvSpPr txBox="1"/>
          <p:nvPr/>
        </p:nvSpPr>
        <p:spPr>
          <a:xfrm>
            <a:off x="1356145" y="2019300"/>
            <a:ext cx="10052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59E0B"/>
                </a:solidFill>
              </a:rPr>
              <a:t>Mikroservis</a:t>
            </a:r>
            <a:r>
              <a:rPr lang="tr-TR" sz="2400" dirty="0">
                <a:solidFill>
                  <a:srgbClr val="F59E0B"/>
                </a:solidFill>
              </a:rPr>
              <a:t> Mimarisi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Olay Tabanlı Asenkron İletişim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Gerçek Zamanlı Sipariş ve Hızlı Teslimat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Zamanında Teslimat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solidFill>
                <a:srgbClr val="F59E0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59E0B"/>
                </a:solidFill>
              </a:rPr>
              <a:t>Otomatik Yönetim</a:t>
            </a:r>
          </a:p>
        </p:txBody>
      </p:sp>
    </p:spTree>
    <p:extLst>
      <p:ext uri="{BB962C8B-B14F-4D97-AF65-F5344CB8AC3E}">
        <p14:creationId xmlns:p14="http://schemas.microsoft.com/office/powerpoint/2010/main" val="373721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E8305F-954D-64E1-E98D-5C75A06C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34" y="233666"/>
            <a:ext cx="9905998" cy="841891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				Uygulama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A33E6B8-38EF-4C54-2921-C4C776172FE7}"/>
              </a:ext>
            </a:extLst>
          </p:cNvPr>
          <p:cNvSpPr/>
          <p:nvPr/>
        </p:nvSpPr>
        <p:spPr>
          <a:xfrm>
            <a:off x="898525" y="1161076"/>
            <a:ext cx="10394950" cy="5100023"/>
          </a:xfrm>
          <a:prstGeom prst="roundRect">
            <a:avLst>
              <a:gd name="adj" fmla="val 6477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25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551F-C37F-C2F8-8995-03579F33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6582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teknolojiler</a:t>
            </a:r>
          </a:p>
        </p:txBody>
      </p:sp>
      <p:pic>
        <p:nvPicPr>
          <p:cNvPr id="5" name="Picture 4" descr="A green and white logo">
            <a:extLst>
              <a:ext uri="{FF2B5EF4-FFF2-40B4-BE49-F238E27FC236}">
                <a16:creationId xmlns:a16="http://schemas.microsoft.com/office/drawing/2014/main" id="{1D54992E-6955-84BB-5E6F-4E8402BA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6" r="-488"/>
          <a:stretch/>
        </p:blipFill>
        <p:spPr>
          <a:xfrm>
            <a:off x="1519237" y="1545928"/>
            <a:ext cx="1191217" cy="1184302"/>
          </a:xfrm>
          <a:prstGeom prst="flowChartConnector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EF946-40D9-598D-BE5A-EDA505A5FD47}"/>
              </a:ext>
            </a:extLst>
          </p:cNvPr>
          <p:cNvSpPr txBox="1"/>
          <p:nvPr/>
        </p:nvSpPr>
        <p:spPr>
          <a:xfrm>
            <a:off x="1334631" y="2704290"/>
            <a:ext cx="156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rgbClr val="F59E0B"/>
                </a:solidFill>
              </a:rPr>
              <a:t>Java - Spring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3833E-65FC-EB4D-81CC-8015E0FF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1450" y="1479384"/>
            <a:ext cx="1224600" cy="122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20CF6F-77DF-E8F4-6568-EB63B3136CBD}"/>
              </a:ext>
            </a:extLst>
          </p:cNvPr>
          <p:cNvSpPr txBox="1"/>
          <p:nvPr/>
        </p:nvSpPr>
        <p:spPr>
          <a:xfrm>
            <a:off x="4277707" y="2703984"/>
            <a:ext cx="871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rgbClr val="F59E0B"/>
                </a:solidFill>
              </a:rPr>
              <a:t>Next.js</a:t>
            </a:r>
          </a:p>
        </p:txBody>
      </p:sp>
      <p:pic>
        <p:nvPicPr>
          <p:cNvPr id="11" name="Picture 10" descr="A blue elephant with white outline&#10;&#10;Description automatically generated">
            <a:extLst>
              <a:ext uri="{FF2B5EF4-FFF2-40B4-BE49-F238E27FC236}">
                <a16:creationId xmlns:a16="http://schemas.microsoft.com/office/drawing/2014/main" id="{2EE514CF-3180-7DE7-DF88-C4EA96121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3" y="1441115"/>
            <a:ext cx="1224601" cy="1262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B39AEC-3E0B-CB5E-CF2F-525ADB1A3E5D}"/>
              </a:ext>
            </a:extLst>
          </p:cNvPr>
          <p:cNvSpPr txBox="1"/>
          <p:nvPr/>
        </p:nvSpPr>
        <p:spPr>
          <a:xfrm>
            <a:off x="6412443" y="2703984"/>
            <a:ext cx="1361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PostgreSQL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14" name="Picture 13" descr="An orange and black logo&#10;&#10;Description automatically generated">
            <a:extLst>
              <a:ext uri="{FF2B5EF4-FFF2-40B4-BE49-F238E27FC236}">
                <a16:creationId xmlns:a16="http://schemas.microsoft.com/office/drawing/2014/main" id="{6F6A8ACC-74A1-D54C-97A3-0B0662C18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15" y="1441115"/>
            <a:ext cx="1193807" cy="1262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056EC5-9B08-2112-AA17-AE7342C185B3}"/>
              </a:ext>
            </a:extLst>
          </p:cNvPr>
          <p:cNvSpPr txBox="1"/>
          <p:nvPr/>
        </p:nvSpPr>
        <p:spPr>
          <a:xfrm>
            <a:off x="9062062" y="2703985"/>
            <a:ext cx="124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RabbitMQ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E7526ED-4E65-5608-15DA-5352AD464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4631" y="3999420"/>
            <a:ext cx="1370365" cy="1177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4DFA63-82C1-0006-02EB-42B63F495696}"/>
              </a:ext>
            </a:extLst>
          </p:cNvPr>
          <p:cNvSpPr txBox="1"/>
          <p:nvPr/>
        </p:nvSpPr>
        <p:spPr>
          <a:xfrm>
            <a:off x="1597058" y="5176838"/>
            <a:ext cx="715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Redis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20" name="Picture 19" descr="A hexagon with a white letter n&#10;&#10;Description automatically generated">
            <a:extLst>
              <a:ext uri="{FF2B5EF4-FFF2-40B4-BE49-F238E27FC236}">
                <a16:creationId xmlns:a16="http://schemas.microsoft.com/office/drawing/2014/main" id="{B5905893-0A64-0208-F7A5-F130CB3110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154" y="3999420"/>
            <a:ext cx="1030241" cy="11774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C1BD4B-8D20-415B-FA95-87A799A4D12C}"/>
              </a:ext>
            </a:extLst>
          </p:cNvPr>
          <p:cNvSpPr txBox="1"/>
          <p:nvPr/>
        </p:nvSpPr>
        <p:spPr>
          <a:xfrm>
            <a:off x="3927642" y="5176838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Nginx-ingress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23" name="Picture 22" descr="A blue whale with blue squares on it">
            <a:extLst>
              <a:ext uri="{FF2B5EF4-FFF2-40B4-BE49-F238E27FC236}">
                <a16:creationId xmlns:a16="http://schemas.microsoft.com/office/drawing/2014/main" id="{F079699B-A4BC-79DE-BA6F-E66CC88B40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93" y="4094846"/>
            <a:ext cx="1529011" cy="1075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6C84D8-5292-32D8-8578-2088A3A30346}"/>
              </a:ext>
            </a:extLst>
          </p:cNvPr>
          <p:cNvSpPr txBox="1"/>
          <p:nvPr/>
        </p:nvSpPr>
        <p:spPr>
          <a:xfrm>
            <a:off x="6743851" y="5176838"/>
            <a:ext cx="89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Docker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26" name="Picture 25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F854CA3A-7A6B-9AE7-3A05-3519F211AB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87" y="3966855"/>
            <a:ext cx="1242712" cy="12427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262024-D2A0-AE03-BCD0-DF54F1EA0964}"/>
              </a:ext>
            </a:extLst>
          </p:cNvPr>
          <p:cNvSpPr txBox="1"/>
          <p:nvPr/>
        </p:nvSpPr>
        <p:spPr>
          <a:xfrm>
            <a:off x="9124387" y="5176838"/>
            <a:ext cx="1317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Kubernetes</a:t>
            </a:r>
            <a:endParaRPr lang="tr-TR" sz="2000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21" grpId="0"/>
      <p:bldP spid="24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551F-C37F-C2F8-8995-03579F333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6582"/>
          </a:xfrm>
        </p:spPr>
        <p:txBody>
          <a:bodyPr/>
          <a:lstStyle/>
          <a:p>
            <a:r>
              <a:rPr lang="tr-TR" dirty="0">
                <a:solidFill>
                  <a:srgbClr val="F59E0B"/>
                </a:solidFill>
              </a:rPr>
              <a:t>teknolojiler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EF946-40D9-598D-BE5A-EDA505A5FD47}"/>
              </a:ext>
            </a:extLst>
          </p:cNvPr>
          <p:cNvSpPr txBox="1"/>
          <p:nvPr/>
        </p:nvSpPr>
        <p:spPr>
          <a:xfrm>
            <a:off x="1787838" y="2704290"/>
            <a:ext cx="56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Jira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4" name="Picture 3" descr="Blue and black logo with a black background&#10;&#10;Description automatically generated">
            <a:extLst>
              <a:ext uri="{FF2B5EF4-FFF2-40B4-BE49-F238E27FC236}">
                <a16:creationId xmlns:a16="http://schemas.microsoft.com/office/drawing/2014/main" id="{98EFADCC-246B-0DCE-3C8F-371BDA7C6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527" y="1519988"/>
            <a:ext cx="1184302" cy="1184302"/>
          </a:xfrm>
          <a:prstGeom prst="rect">
            <a:avLst/>
          </a:prstGeom>
        </p:spPr>
      </p:pic>
      <p:pic>
        <p:nvPicPr>
          <p:cNvPr id="10" name="Picture 9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343A7273-9BD1-3F04-4531-1ED3E346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519988"/>
            <a:ext cx="1233648" cy="11843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007B23-638C-B5A1-F518-E1C01CF7483C}"/>
              </a:ext>
            </a:extLst>
          </p:cNvPr>
          <p:cNvSpPr txBox="1"/>
          <p:nvPr/>
        </p:nvSpPr>
        <p:spPr>
          <a:xfrm>
            <a:off x="4029844" y="2684430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Confluence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A9757B9-B8AB-43CD-9F10-42277388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74" y="1454960"/>
            <a:ext cx="1249330" cy="12493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38A4CA-537F-C6BA-0481-106043E65B18}"/>
              </a:ext>
            </a:extLst>
          </p:cNvPr>
          <p:cNvSpPr txBox="1"/>
          <p:nvPr/>
        </p:nvSpPr>
        <p:spPr>
          <a:xfrm>
            <a:off x="6694996" y="2684430"/>
            <a:ext cx="1327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>
                <a:solidFill>
                  <a:srgbClr val="F59E0B"/>
                </a:solidFill>
              </a:rPr>
              <a:t>Prometheus</a:t>
            </a:r>
          </a:p>
        </p:txBody>
      </p:sp>
      <p:pic>
        <p:nvPicPr>
          <p:cNvPr id="30" name="Picture 29" descr="A logo with orange and black lines&#10;&#10;Description automatically generated">
            <a:extLst>
              <a:ext uri="{FF2B5EF4-FFF2-40B4-BE49-F238E27FC236}">
                <a16:creationId xmlns:a16="http://schemas.microsoft.com/office/drawing/2014/main" id="{A8A4163D-EDB5-7B67-1DFA-B4265F504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27" y="1454960"/>
            <a:ext cx="1249330" cy="1249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CBC904-F4C4-6C05-90F5-2CB21EB2DC5E}"/>
              </a:ext>
            </a:extLst>
          </p:cNvPr>
          <p:cNvSpPr txBox="1"/>
          <p:nvPr/>
        </p:nvSpPr>
        <p:spPr>
          <a:xfrm>
            <a:off x="9180927" y="2704290"/>
            <a:ext cx="1636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Loki</a:t>
            </a:r>
            <a:r>
              <a:rPr lang="tr-TR" sz="2000" dirty="0">
                <a:solidFill>
                  <a:srgbClr val="F59E0B"/>
                </a:solidFill>
              </a:rPr>
              <a:t> - </a:t>
            </a:r>
            <a:r>
              <a:rPr lang="tr-TR" sz="2000" dirty="0" err="1">
                <a:solidFill>
                  <a:srgbClr val="F59E0B"/>
                </a:solidFill>
              </a:rPr>
              <a:t>Promtail</a:t>
            </a:r>
            <a:endParaRPr lang="tr-TR" sz="2000" dirty="0">
              <a:solidFill>
                <a:srgbClr val="F59E0B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995F9B0-5443-E2D1-E927-C330918D6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7527" y="4153711"/>
            <a:ext cx="1184302" cy="13164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E5C5CFE-7499-92A9-39D5-F25404998FEB}"/>
              </a:ext>
            </a:extLst>
          </p:cNvPr>
          <p:cNvSpPr txBox="1"/>
          <p:nvPr/>
        </p:nvSpPr>
        <p:spPr>
          <a:xfrm>
            <a:off x="1527350" y="5373431"/>
            <a:ext cx="108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>
                <a:solidFill>
                  <a:srgbClr val="F59E0B"/>
                </a:solidFill>
              </a:rPr>
              <a:t>Grafana</a:t>
            </a:r>
            <a:endParaRPr lang="tr-TR" sz="2000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8" grpId="0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37B2B6-9ABA-2B8B-F566-927BA86B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59E0B"/>
                </a:solidFill>
              </a:rPr>
              <a:t>J</a:t>
            </a:r>
            <a:r>
              <a:rPr lang="tr-TR" dirty="0">
                <a:solidFill>
                  <a:srgbClr val="F59E0B"/>
                </a:solidFill>
              </a:rPr>
              <a:t>ı</a:t>
            </a:r>
            <a:r>
              <a:rPr lang="en-US" dirty="0">
                <a:solidFill>
                  <a:srgbClr val="F59E0B"/>
                </a:solidFill>
              </a:rPr>
              <a:t>RA - CONFLUENCE</a:t>
            </a:r>
          </a:p>
        </p:txBody>
      </p:sp>
      <p:sp>
        <p:nvSpPr>
          <p:cNvPr id="135" name="Round Diagonal Corner Rectangle 9">
            <a:extLst>
              <a:ext uri="{FF2B5EF4-FFF2-40B4-BE49-F238E27FC236}">
                <a16:creationId xmlns:a16="http://schemas.microsoft.com/office/drawing/2014/main" id="{77087EFE-29A9-4EC9-8B82-7519E2983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DA10FD18-CE01-DDD0-6C54-42E9B55FD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/>
          <a:stretch/>
        </p:blipFill>
        <p:spPr>
          <a:xfrm>
            <a:off x="1404796" y="1147145"/>
            <a:ext cx="4063966" cy="4567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78308-140C-B3F5-0E64-8DEEB0518803}"/>
              </a:ext>
            </a:extLst>
          </p:cNvPr>
          <p:cNvSpPr txBox="1"/>
          <p:nvPr/>
        </p:nvSpPr>
        <p:spPr>
          <a:xfrm>
            <a:off x="6569957" y="2249487"/>
            <a:ext cx="5347723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59E0B"/>
                </a:solidFill>
              </a:rPr>
              <a:t>Proje</a:t>
            </a:r>
            <a:r>
              <a:rPr lang="en-US" sz="2400" dirty="0">
                <a:solidFill>
                  <a:srgbClr val="F59E0B"/>
                </a:solidFill>
              </a:rPr>
              <a:t> </a:t>
            </a:r>
            <a:r>
              <a:rPr lang="en-US" sz="2400" dirty="0" err="1">
                <a:solidFill>
                  <a:srgbClr val="F59E0B"/>
                </a:solidFill>
              </a:rPr>
              <a:t>Yönetimi</a:t>
            </a:r>
            <a:endParaRPr lang="en-US" sz="2400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59E0B"/>
                </a:solidFill>
              </a:rPr>
              <a:t>Task’ların</a:t>
            </a:r>
            <a:r>
              <a:rPr lang="en-US" sz="2400" dirty="0">
                <a:solidFill>
                  <a:srgbClr val="F59E0B"/>
                </a:solidFill>
              </a:rPr>
              <a:t> </a:t>
            </a:r>
            <a:r>
              <a:rPr lang="en-US" sz="2400" dirty="0" err="1">
                <a:solidFill>
                  <a:srgbClr val="F59E0B"/>
                </a:solidFill>
              </a:rPr>
              <a:t>Takibi</a:t>
            </a:r>
            <a:r>
              <a:rPr lang="en-US" sz="2400" dirty="0">
                <a:solidFill>
                  <a:srgbClr val="F59E0B"/>
                </a:solidFill>
              </a:rPr>
              <a:t> </a:t>
            </a:r>
            <a:r>
              <a:rPr lang="en-US" sz="2400" dirty="0" err="1">
                <a:solidFill>
                  <a:srgbClr val="F59E0B"/>
                </a:solidFill>
              </a:rPr>
              <a:t>ve</a:t>
            </a:r>
            <a:r>
              <a:rPr lang="en-US" sz="2400" dirty="0">
                <a:solidFill>
                  <a:srgbClr val="F59E0B"/>
                </a:solidFill>
              </a:rPr>
              <a:t> </a:t>
            </a:r>
            <a:r>
              <a:rPr lang="en-US" sz="2400" dirty="0" err="1">
                <a:solidFill>
                  <a:srgbClr val="F59E0B"/>
                </a:solidFill>
              </a:rPr>
              <a:t>Önceliklendirilmesi</a:t>
            </a:r>
            <a:endParaRPr lang="en-US" sz="2400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59E0B"/>
              </a:solidFill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59E0B"/>
                </a:solidFill>
              </a:rPr>
              <a:t>Teknik </a:t>
            </a:r>
            <a:r>
              <a:rPr lang="en-US" sz="2400" dirty="0" err="1">
                <a:solidFill>
                  <a:srgbClr val="F59E0B"/>
                </a:solidFill>
              </a:rPr>
              <a:t>Dokümantasyon</a:t>
            </a:r>
            <a:endParaRPr lang="en-US" sz="2400" dirty="0">
              <a:solidFill>
                <a:srgbClr val="F59E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73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">
            <a:extLst>
              <a:ext uri="{FF2B5EF4-FFF2-40B4-BE49-F238E27FC236}">
                <a16:creationId xmlns:a16="http://schemas.microsoft.com/office/drawing/2014/main" id="{28A3A3B9-997D-4A03-90FD-7BAB2C8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FC32202-9DB3-4AA3-84CF-1815EE5B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210" name="Rectangle 5">
              <a:extLst>
                <a:ext uri="{FF2B5EF4-FFF2-40B4-BE49-F238E27FC236}">
                  <a16:creationId xmlns:a16="http://schemas.microsoft.com/office/drawing/2014/main" id="{610571FD-687E-4644-8056-769F83C3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6F88B2CF-ADC0-4A56-892C-000F69B18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0E45960F-3218-447D-883A-C08178DE9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3" name="Rectangle 8">
              <a:extLst>
                <a:ext uri="{FF2B5EF4-FFF2-40B4-BE49-F238E27FC236}">
                  <a16:creationId xmlns:a16="http://schemas.microsoft.com/office/drawing/2014/main" id="{1F453801-3FA6-4C22-A60E-BD42060B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BF7A3FDF-EF1E-4416-93D8-BEEC2D272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A0262584-CA5B-40E4-9E09-F706814FB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2040526A-3336-4659-98D5-8081420A1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A96F4D67-AE70-4F26-936F-33B1EECE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D0286AA7-8949-4283-A576-761C498ED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18191F3A-48A8-494E-9F62-D51AFC156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768EF614-CED7-4DD9-953A-597F461A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606F1DE5-83D5-4039-9A6D-EB25D3252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C06020DA-FF9F-4FB8-BB32-B9D8EFA3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2795D7C4-DFEE-4662-86B5-CFB805A7B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81808701-AC94-4B89-BEF0-9ADD3C3EE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73B7EF27-3D88-4BBC-B168-39790455B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DB6DF57F-9E1D-4C2B-8018-505EED19D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3A927F03-78D5-4416-926D-45A7B7048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ADD58AFB-FAF7-4121-B559-BEB987523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68EE3C08-B83B-46C8-9D96-E7FB7EA41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FD021DD5-2C00-4FF3-8DD9-1B39F3C06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1" name="Freeform 26">
              <a:extLst>
                <a:ext uri="{FF2B5EF4-FFF2-40B4-BE49-F238E27FC236}">
                  <a16:creationId xmlns:a16="http://schemas.microsoft.com/office/drawing/2014/main" id="{348C6317-3127-400A-B4A7-48F1DB5DF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2" name="Freeform 27">
              <a:extLst>
                <a:ext uri="{FF2B5EF4-FFF2-40B4-BE49-F238E27FC236}">
                  <a16:creationId xmlns:a16="http://schemas.microsoft.com/office/drawing/2014/main" id="{3172227C-EC8B-4221-88C4-1D3B4401D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3" name="Freeform 28">
              <a:extLst>
                <a:ext uri="{FF2B5EF4-FFF2-40B4-BE49-F238E27FC236}">
                  <a16:creationId xmlns:a16="http://schemas.microsoft.com/office/drawing/2014/main" id="{5511E763-C729-4F3F-8F23-BA0C2490B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4" name="Freeform 29">
              <a:extLst>
                <a:ext uri="{FF2B5EF4-FFF2-40B4-BE49-F238E27FC236}">
                  <a16:creationId xmlns:a16="http://schemas.microsoft.com/office/drawing/2014/main" id="{561F5B46-071F-45A5-B5CC-F46EDB1AC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AED43814-B7B1-4BB4-950C-590667FB1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6" name="Freeform 31">
              <a:extLst>
                <a:ext uri="{FF2B5EF4-FFF2-40B4-BE49-F238E27FC236}">
                  <a16:creationId xmlns:a16="http://schemas.microsoft.com/office/drawing/2014/main" id="{C415CA85-B951-4B2F-9EEA-22EE10728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7" name="Freeform 32">
              <a:extLst>
                <a:ext uri="{FF2B5EF4-FFF2-40B4-BE49-F238E27FC236}">
                  <a16:creationId xmlns:a16="http://schemas.microsoft.com/office/drawing/2014/main" id="{53558B9E-293E-41A2-83C3-9D850825E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8" name="Rectangle 33">
              <a:extLst>
                <a:ext uri="{FF2B5EF4-FFF2-40B4-BE49-F238E27FC236}">
                  <a16:creationId xmlns:a16="http://schemas.microsoft.com/office/drawing/2014/main" id="{88ACCEEA-CE41-4CC3-8DCD-E50BD48D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39" name="Freeform 34">
              <a:extLst>
                <a:ext uri="{FF2B5EF4-FFF2-40B4-BE49-F238E27FC236}">
                  <a16:creationId xmlns:a16="http://schemas.microsoft.com/office/drawing/2014/main" id="{5E0C103C-AE76-4E6D-BC01-38DE5C5C3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0" name="Freeform 35">
              <a:extLst>
                <a:ext uri="{FF2B5EF4-FFF2-40B4-BE49-F238E27FC236}">
                  <a16:creationId xmlns:a16="http://schemas.microsoft.com/office/drawing/2014/main" id="{64E447C7-C1C5-499C-BFCF-4267C4022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1" name="Freeform 36">
              <a:extLst>
                <a:ext uri="{FF2B5EF4-FFF2-40B4-BE49-F238E27FC236}">
                  <a16:creationId xmlns:a16="http://schemas.microsoft.com/office/drawing/2014/main" id="{11D27CBD-D97C-4C8A-8B9F-12039830E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2" name="Freeform 37">
              <a:extLst>
                <a:ext uri="{FF2B5EF4-FFF2-40B4-BE49-F238E27FC236}">
                  <a16:creationId xmlns:a16="http://schemas.microsoft.com/office/drawing/2014/main" id="{0277E892-FF91-4A92-B6E8-56CD11678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3" name="Freeform 38">
              <a:extLst>
                <a:ext uri="{FF2B5EF4-FFF2-40B4-BE49-F238E27FC236}">
                  <a16:creationId xmlns:a16="http://schemas.microsoft.com/office/drawing/2014/main" id="{754DA1E7-F0A0-493A-853E-948B8381F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4" name="Freeform 39">
              <a:extLst>
                <a:ext uri="{FF2B5EF4-FFF2-40B4-BE49-F238E27FC236}">
                  <a16:creationId xmlns:a16="http://schemas.microsoft.com/office/drawing/2014/main" id="{00F63C47-C769-464A-AA57-B7AEE8CD5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5" name="Freeform 40">
              <a:extLst>
                <a:ext uri="{FF2B5EF4-FFF2-40B4-BE49-F238E27FC236}">
                  <a16:creationId xmlns:a16="http://schemas.microsoft.com/office/drawing/2014/main" id="{7EFBD469-737A-434F-B848-A89333AD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6" name="Freeform 41">
              <a:extLst>
                <a:ext uri="{FF2B5EF4-FFF2-40B4-BE49-F238E27FC236}">
                  <a16:creationId xmlns:a16="http://schemas.microsoft.com/office/drawing/2014/main" id="{4396DA9A-8E7D-445A-B7E0-92D16F1F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7" name="Freeform 42">
              <a:extLst>
                <a:ext uri="{FF2B5EF4-FFF2-40B4-BE49-F238E27FC236}">
                  <a16:creationId xmlns:a16="http://schemas.microsoft.com/office/drawing/2014/main" id="{B3702C58-7DD4-4725-95BD-DF151FF2D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8" name="Freeform 43">
              <a:extLst>
                <a:ext uri="{FF2B5EF4-FFF2-40B4-BE49-F238E27FC236}">
                  <a16:creationId xmlns:a16="http://schemas.microsoft.com/office/drawing/2014/main" id="{089E3BA3-84FA-412A-8EC1-2C2B57572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49" name="Freeform 44">
              <a:extLst>
                <a:ext uri="{FF2B5EF4-FFF2-40B4-BE49-F238E27FC236}">
                  <a16:creationId xmlns:a16="http://schemas.microsoft.com/office/drawing/2014/main" id="{A6630E8E-3552-44DC-819B-0E2FD0854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0" name="Rectangle 45">
              <a:extLst>
                <a:ext uri="{FF2B5EF4-FFF2-40B4-BE49-F238E27FC236}">
                  <a16:creationId xmlns:a16="http://schemas.microsoft.com/office/drawing/2014/main" id="{2705026F-757A-46C6-8C54-39E3487B0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1" name="Freeform 46">
              <a:extLst>
                <a:ext uri="{FF2B5EF4-FFF2-40B4-BE49-F238E27FC236}">
                  <a16:creationId xmlns:a16="http://schemas.microsoft.com/office/drawing/2014/main" id="{124A7C73-AEF0-4334-8873-E7789302A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2" name="Freeform 47">
              <a:extLst>
                <a:ext uri="{FF2B5EF4-FFF2-40B4-BE49-F238E27FC236}">
                  <a16:creationId xmlns:a16="http://schemas.microsoft.com/office/drawing/2014/main" id="{329C97BB-5852-4D46-8DA8-1C087CD3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3" name="Freeform 48">
              <a:extLst>
                <a:ext uri="{FF2B5EF4-FFF2-40B4-BE49-F238E27FC236}">
                  <a16:creationId xmlns:a16="http://schemas.microsoft.com/office/drawing/2014/main" id="{335FCF3A-450B-47A5-BE9D-AE3D309B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4" name="Freeform 49">
              <a:extLst>
                <a:ext uri="{FF2B5EF4-FFF2-40B4-BE49-F238E27FC236}">
                  <a16:creationId xmlns:a16="http://schemas.microsoft.com/office/drawing/2014/main" id="{9E9E6BCB-71C3-4ED2-B1F4-539AF8FB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5" name="Freeform 50">
              <a:extLst>
                <a:ext uri="{FF2B5EF4-FFF2-40B4-BE49-F238E27FC236}">
                  <a16:creationId xmlns:a16="http://schemas.microsoft.com/office/drawing/2014/main" id="{C016E9A5-3CFD-4181-BE3C-B2ED7C8A4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6" name="Freeform 51">
              <a:extLst>
                <a:ext uri="{FF2B5EF4-FFF2-40B4-BE49-F238E27FC236}">
                  <a16:creationId xmlns:a16="http://schemas.microsoft.com/office/drawing/2014/main" id="{472B18E9-A7CC-4AFE-9270-034E3521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7" name="Freeform 52">
              <a:extLst>
                <a:ext uri="{FF2B5EF4-FFF2-40B4-BE49-F238E27FC236}">
                  <a16:creationId xmlns:a16="http://schemas.microsoft.com/office/drawing/2014/main" id="{7E034710-8BA8-4821-8424-C2C42477A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8" name="Freeform 53">
              <a:extLst>
                <a:ext uri="{FF2B5EF4-FFF2-40B4-BE49-F238E27FC236}">
                  <a16:creationId xmlns:a16="http://schemas.microsoft.com/office/drawing/2014/main" id="{AA9C27DD-0841-41D8-88B9-1E20E498B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59" name="Freeform 54">
              <a:extLst>
                <a:ext uri="{FF2B5EF4-FFF2-40B4-BE49-F238E27FC236}">
                  <a16:creationId xmlns:a16="http://schemas.microsoft.com/office/drawing/2014/main" id="{7AC72B37-137C-43B1-B632-F250FD4F1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0" name="Freeform 55">
              <a:extLst>
                <a:ext uri="{FF2B5EF4-FFF2-40B4-BE49-F238E27FC236}">
                  <a16:creationId xmlns:a16="http://schemas.microsoft.com/office/drawing/2014/main" id="{41100148-06A9-4714-8114-BCEAB1E25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1" name="Freeform 56">
              <a:extLst>
                <a:ext uri="{FF2B5EF4-FFF2-40B4-BE49-F238E27FC236}">
                  <a16:creationId xmlns:a16="http://schemas.microsoft.com/office/drawing/2014/main" id="{7732C5A7-3350-4B61-9B93-42692B1FD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2" name="Freeform 57">
              <a:extLst>
                <a:ext uri="{FF2B5EF4-FFF2-40B4-BE49-F238E27FC236}">
                  <a16:creationId xmlns:a16="http://schemas.microsoft.com/office/drawing/2014/main" id="{A3ADE33B-8A92-4478-800D-8E1A731AB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263" name="Freeform 58">
              <a:extLst>
                <a:ext uri="{FF2B5EF4-FFF2-40B4-BE49-F238E27FC236}">
                  <a16:creationId xmlns:a16="http://schemas.microsoft.com/office/drawing/2014/main" id="{AA064BDA-F472-40E5-91F0-CC69B60E6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90836E3D-9928-6067-47A1-87C11420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			</a:t>
            </a:r>
            <a:r>
              <a:rPr lang="en-US" sz="4400" dirty="0">
                <a:solidFill>
                  <a:srgbClr val="F59E0B"/>
                </a:solidFill>
              </a:rPr>
              <a:t>	</a:t>
            </a:r>
            <a:r>
              <a:rPr lang="en-US" sz="4400" dirty="0" err="1">
                <a:solidFill>
                  <a:srgbClr val="F59E0B"/>
                </a:solidFill>
              </a:rPr>
              <a:t>Örnek</a:t>
            </a:r>
            <a:r>
              <a:rPr lang="en-US" sz="4400" dirty="0">
                <a:solidFill>
                  <a:srgbClr val="F59E0B"/>
                </a:solidFill>
              </a:rPr>
              <a:t> TASK</a:t>
            </a:r>
          </a:p>
        </p:txBody>
      </p:sp>
      <p:sp>
        <p:nvSpPr>
          <p:cNvPr id="265" name="Round Diagonal Corner Rectangle 6">
            <a:extLst>
              <a:ext uri="{FF2B5EF4-FFF2-40B4-BE49-F238E27FC236}">
                <a16:creationId xmlns:a16="http://schemas.microsoft.com/office/drawing/2014/main" id="{4A78E7AC-5969-4CC5-AE8A-829FDA04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4EA6D953-29D7-07D3-0038-C323DB109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2" r="28614"/>
          <a:stretch/>
        </p:blipFill>
        <p:spPr>
          <a:xfrm>
            <a:off x="1133475" y="986792"/>
            <a:ext cx="5825291" cy="47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28A3A3B9-997D-4A03-90FD-7BAB2C8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1FC32202-9DB3-4AA3-84CF-1815EE5B6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610571FD-687E-4644-8056-769F83C33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6F88B2CF-ADC0-4A56-892C-000F69B18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0E45960F-3218-447D-883A-C08178DE9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1F453801-3FA6-4C22-A60E-BD42060B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BF7A3FDF-EF1E-4416-93D8-BEEC2D272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A0262584-CA5B-40E4-9E09-F706814FB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2040526A-3336-4659-98D5-8081420A1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A96F4D67-AE70-4F26-936F-33B1EECE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D0286AA7-8949-4283-A576-761C498ED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18191F3A-48A8-494E-9F62-D51AFC156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768EF614-CED7-4DD9-953A-597F461A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606F1DE5-83D5-4039-9A6D-EB25D3252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C06020DA-FF9F-4FB8-BB32-B9D8EFA3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2795D7C4-DFEE-4662-86B5-CFB805A7B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81808701-AC94-4B89-BEF0-9ADD3C3EE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73B7EF27-3D88-4BBC-B168-39790455B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B6DF57F-9E1D-4C2B-8018-505EED19D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3A927F03-78D5-4416-926D-45A7B7048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ADD58AFB-FAF7-4121-B559-BEB987523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68EE3C08-B83B-46C8-9D96-E7FB7EA41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FD021DD5-2C00-4FF3-8DD9-1B39F3C06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48C6317-3127-400A-B4A7-48F1DB5DF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172227C-EC8B-4221-88C4-1D3B4401D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511E763-C729-4F3F-8F23-BA0C2490B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561F5B46-071F-45A5-B5CC-F46EDB1AC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AED43814-B7B1-4BB4-950C-590667FB1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C415CA85-B951-4B2F-9EEA-22EE10728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53558B9E-293E-41A2-83C3-9D850825E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88ACCEEA-CE41-4CC3-8DCD-E50BD48D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5E0C103C-AE76-4E6D-BC01-38DE5C5C3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4E447C7-C1C5-499C-BFCF-4267C4022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11D27CBD-D97C-4C8A-8B9F-12039830E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277E892-FF91-4A92-B6E8-56CD11678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54DA1E7-F0A0-493A-853E-948B8381F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0F63C47-C769-464A-AA57-B7AEE8CD5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7EFBD469-737A-434F-B848-A89333AD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396DA9A-8E7D-445A-B7E0-92D16F1F0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B3702C58-7DD4-4725-95BD-DF151FF2D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089E3BA3-84FA-412A-8EC1-2C2B57572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A6630E8E-3552-44DC-819B-0E2FD0854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2705026F-757A-46C6-8C54-39E3487B0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24A7C73-AEF0-4334-8873-E7789302A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29C97BB-5852-4D46-8DA8-1C087CD3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35FCF3A-450B-47A5-BE9D-AE3D309BF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E9E6BCB-71C3-4ED2-B1F4-539AF8FB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C016E9A5-3CFD-4181-BE3C-B2ED7C8A4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472B18E9-A7CC-4AFE-9270-034E3521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E034710-8BA8-4821-8424-C2C42477A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A9C27DD-0841-41D8-88B9-1E20E498B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AC72B37-137C-43B1-B632-F250FD4F1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41100148-06A9-4714-8114-BCEAB1E25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732C5A7-3350-4B61-9B93-42692B1FD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3ADE33B-8A92-4478-800D-8E1A731AB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A064BDA-F472-40E5-91F0-CC69B60E6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359CD33-EB07-2843-4A49-90643DFF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551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/>
              <a:t>		</a:t>
            </a:r>
            <a:r>
              <a:rPr lang="en-US" sz="4400" dirty="0"/>
              <a:t>   </a:t>
            </a:r>
            <a:r>
              <a:rPr lang="tr-TR" sz="4400" dirty="0"/>
              <a:t>			 </a:t>
            </a:r>
            <a:r>
              <a:rPr lang="en-US" sz="3200" dirty="0">
                <a:solidFill>
                  <a:srgbClr val="F59E0B"/>
                </a:solidFill>
              </a:rPr>
              <a:t>ÖRNEK DOKÜMANTASYON</a:t>
            </a:r>
          </a:p>
        </p:txBody>
      </p:sp>
      <p:sp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A78E7AC-5969-4CC5-AE8A-829FDA04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FC5416-F383-53A1-581B-CDD0B665C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7" r="26020" b="-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17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59E0B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E3C1AED-A895-4F05-BCF7-4F9D816A3C7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719</TotalTime>
  <Words>233</Words>
  <Application>Microsoft Office PowerPoint</Application>
  <PresentationFormat>Widescreen</PresentationFormat>
  <Paragraphs>109</Paragraphs>
  <Slides>22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Tw Cen MT</vt:lpstr>
      <vt:lpstr>Circuit</vt:lpstr>
      <vt:lpstr>Delıfast - PIA</vt:lpstr>
      <vt:lpstr>SUNUM İÇERİĞİ</vt:lpstr>
      <vt:lpstr>PowerPoint Presentation</vt:lpstr>
      <vt:lpstr>    Uygulama</vt:lpstr>
      <vt:lpstr>teknolojiler</vt:lpstr>
      <vt:lpstr>teknolojiler</vt:lpstr>
      <vt:lpstr>JıRA - CONFLUENCE</vt:lpstr>
      <vt:lpstr>    Örnek TASK</vt:lpstr>
      <vt:lpstr>         ÖRNEK DOKÜMANTASYON</vt:lpstr>
      <vt:lpstr>                     UYGULAMA MİMARİSİ</vt:lpstr>
      <vt:lpstr>       UYGULAMA MİMARİSİ – EVENT BUS</vt:lpstr>
      <vt:lpstr>          UYGULAMA MİMARİSİ – sipariş</vt:lpstr>
      <vt:lpstr>          UYGULAMA MİMARİSİ – VERİTABANI</vt:lpstr>
      <vt:lpstr>              KUBERNETES - DOCKER</vt:lpstr>
      <vt:lpstr>              KUBERNETES - DOCKER</vt:lpstr>
      <vt:lpstr>          Sistemin takibi ve izlenmesi</vt:lpstr>
      <vt:lpstr>          Sistemin takibi - Rabbıtmq</vt:lpstr>
      <vt:lpstr>          Sistemin takibi - SERVİSLER</vt:lpstr>
      <vt:lpstr>          Sistemin takibi - LOGLAR</vt:lpstr>
      <vt:lpstr>                    cı/cd jenkıns</vt:lpstr>
      <vt:lpstr>PowerPoint Presentation</vt:lpstr>
      <vt:lpstr>Mehmet Eren Çelik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Eren Çelik</dc:creator>
  <cp:lastModifiedBy>Mehmet Eren Çelik</cp:lastModifiedBy>
  <cp:revision>41</cp:revision>
  <dcterms:created xsi:type="dcterms:W3CDTF">2024-09-13T09:34:42Z</dcterms:created>
  <dcterms:modified xsi:type="dcterms:W3CDTF">2024-09-15T08:15:06Z</dcterms:modified>
</cp:coreProperties>
</file>